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845" r:id="rId4"/>
    <p:sldId id="279" r:id="rId5"/>
    <p:sldId id="281" r:id="rId6"/>
    <p:sldId id="259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9EBB-21D9-4C13-A974-DFE8570D9D3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6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2E0A-57B0-42F9-BE97-275FEF221D0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8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0E23-117D-480E-AF5B-7790240C45C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4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4D453-22C9-43F6-BAD0-906DDB15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35E6-AA47-485C-A35E-0BF7F6AB5D5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1E42E-6DA3-4803-9713-A21EFE0D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A8B2-3FF1-40A7-9D68-AA680987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21CC-68A2-47C7-A302-648D733EF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6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1E04-6E15-4BC7-A7DD-C1DE0A92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424E-902B-4266-ADCF-DC0525C4646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A2AD-42D6-43AF-AB10-C3D96C9B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3A736-1589-4E2E-AAB2-EFCC9CE3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42E7-5C09-4124-B359-42F6F537B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745E-4D71-4B06-836C-D9B1C6D1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99F6-5DC4-4AD3-9383-D7DA17363BC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540A3-403B-41B1-AB2E-DDAFD01F0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A212-D53C-42CA-9FBF-9F4887DF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1D34-86EE-403F-80DE-45DED2204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5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8A3C2-0CD4-47DB-9EF2-D2A3FD03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3428-6DD6-4BF6-932A-D3840B50C0F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F1E77-43DC-4A2F-A68C-082CFF9E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5EAF2-BC69-4B4C-A168-E84D76B6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71E7-C56A-41FD-AD95-88947126B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3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5915FC-106A-449E-AA9E-7A07C9F1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A1FD-D0F3-450D-8B11-F530AE471AF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7EB8EB-FCD1-4A57-A6AE-5207E531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123F9D-50B2-49E5-951F-C71B812E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D74B-8D6F-48F3-A454-534224CE4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90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C72690-3806-4440-BDA9-C6B35902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8139-88E0-413B-B6F6-519D1003D1E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7BFBF5-B6C2-485B-A819-17AB3116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5F63C9-B6AF-4E21-B70A-0E35E5AA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987C-8FF0-48CD-9BD6-082CC12EC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0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FD0BEB-2307-402A-AF95-F4112F6D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4D75-53E1-459D-979A-3768730E200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16261-1636-4C34-9D9A-6DF823F9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838CB8-6C28-4962-B7FB-7BEB846C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BC85-F3E1-4939-83BD-C4A48D9F9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0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E11229-FCB7-4DA9-A533-5C9944B2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1627-9433-4A4A-AE7E-FA40B93C898E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71E093-CF1C-4D8B-8685-E9D654F4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7510E7-7C84-4822-96EE-D1931897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DC7E-0979-4677-901E-40BE1F36B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4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A78A7-EAFE-4AC7-9342-886A3F264105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0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35458-1861-4B52-88BD-B17200FC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CAF5-E893-4DEE-8440-D74E73CE4D4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EED46E-EC9B-4255-8B8A-E1DD15E8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07C064-0A49-4ACF-9A85-072172B3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9BE3-F6C4-40E6-A5D5-F47F94676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6FBA-D36C-4F23-81B2-9E105237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B14B-9845-4435-B998-7CB9C80AD29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EDC1-3528-4B0C-B195-D34F4ECD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E71C-6837-4142-BA9B-B98C72B3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31DC-3D85-4E92-AD0A-8C2FD1AA8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5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15952-5A1A-4973-A7C2-8121C7E5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9D50-9FA1-4477-944D-FED9D62B7B7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367F-AFCA-4182-8088-5BFFB47E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2F294-B178-4D0C-8023-2579462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3252-A769-4995-8654-EE8EA3F3D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2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B7A-58DE-481A-8FAF-1217771CFF7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A05D-9945-458B-8935-A83CAF516CA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0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59B-8A9F-4C38-BF40-9845A1AFD605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3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7C11-916C-4CF9-9BE8-11FB7EEC30D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98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3222-19C3-4C4F-833A-5DE056AB9FB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71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54E0-95F8-44EE-A762-557612EB902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38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B7D9-DF20-4DBF-9A78-4DB5C3E49D8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7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F946-32B9-4241-9618-A510A9EBFE2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E7C4-BAF7-4E12-A155-59A53ED2900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43BE-E0C5-4030-AAD3-E4127AB885D9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8EDB-81FA-47F1-8881-3E03DB14B6B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24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5514-C867-4CBB-9770-FA10CC91404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4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376-33EC-4ADA-8141-0A873CC6FCE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1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F7BC-B8BB-45F2-A445-74E9408FC32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117C-1D90-4417-855E-8C74C7E62C19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5FAB-A4E8-4BCA-BA63-F5FFEE79BF2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2454-141E-49E4-862D-181405A198D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4DF6-C878-43FF-90BC-FE0F33A41D9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Michael C. Maibach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196A-E877-4534-9089-57706D62F17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(c) Michael C. Maibach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382E-2697-4AB8-A5AA-0B874FAE8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2E7A19-BF07-45F6-9C95-2A41DFC5E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030BBD-5B26-44DB-B36C-F568FB853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589-D8BF-4B85-B125-028280C22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E933C-ED6B-480D-9EF9-4447BE2748E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876B-E53D-4E85-A240-85C151A64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(c) Michael C. Maibach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F56B-A24A-4C70-B161-66ADF5DD9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D37DD-769E-4544-ACF6-8EE99DD26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2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D516-6FCF-4314-8D77-159B5457511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www.SaveOurStates.com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F32A-32C8-45E5-BC22-1780CEFB4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0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cm@Maibach.us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>
            <a:extLst>
              <a:ext uri="{FF2B5EF4-FFF2-40B4-BE49-F238E27FC236}">
                <a16:creationId xmlns:a16="http://schemas.microsoft.com/office/drawing/2014/main" id="{DE0C0C35-0669-4766-A809-9A952D56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38150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NATIONAL POPULAR VOTE &gt; 15 STATES &amp; DC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6B92D-3BD6-4DD5-9D91-2EA90755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Michael C. Maibach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EFAC1D8-EF23-4A00-8B9A-CE04F24DC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E674F-47BD-425B-826D-D8EDE70CD6A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20708D32-3EBB-4B2F-B1A2-73C6590B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1084263"/>
            <a:ext cx="8803759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CBFB8DC4-FA73-4A9E-BDE1-82FFC550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15963"/>
          </a:xfrm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NPVIC TARGETED STATES IN 2020-2021 = 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FBC21-AF83-44EC-8DEE-0085F335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Michael C. Maibach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48E0A-2F8F-49FF-9A03-882EC2D4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53943-AD77-4B92-8432-30A7264B0D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08C39BC1-F9CB-429B-B2CE-5F85DA9E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925"/>
            <a:ext cx="91440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">
            <a:extLst>
              <a:ext uri="{FF2B5EF4-FFF2-40B4-BE49-F238E27FC236}">
                <a16:creationId xmlns:a16="http://schemas.microsoft.com/office/drawing/2014/main" id="{CF200DA1-6DA8-4B77-A311-3FB66262B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6453188"/>
            <a:ext cx="3998913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November 2020: Colorado NPV reversal referendum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52674891-C6E4-4CF2-BA69-84B0BA7F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309563"/>
            <a:ext cx="6554788" cy="815975"/>
          </a:xfrm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NPV &amp; Virginia State Legislature 2020</a:t>
            </a:r>
            <a:endParaRPr lang="en-US" altLang="en-US" sz="32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05C3336-2768-41BD-84D0-B0EE63325E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249" y="1438275"/>
          <a:ext cx="8645303" cy="16557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57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0" dirty="0">
                        <a:solidFill>
                          <a:srgbClr val="FFC00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FFC000"/>
                          </a:solidFill>
                          <a:latin typeface="Baskerville Old Face" panose="02020602080505020303" pitchFamily="18" charset="0"/>
                        </a:rPr>
                        <a:t>HOUSE OF DELEGATES                               STATE SENATE  </a:t>
                      </a:r>
                    </a:p>
                    <a:p>
                      <a:pPr marL="0" indent="0">
                        <a:buClr>
                          <a:srgbClr val="C00000"/>
                        </a:buClr>
                        <a:buFont typeface="Wingdings" panose="05000000000000000000" pitchFamily="2" charset="2"/>
                        <a:buNone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0" indent="0"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HB-177 Passed 51-46 on 2/20                                      Stalled In Senate Committee on 2/20</a:t>
                      </a:r>
                    </a:p>
                    <a:p>
                      <a:pPr marL="285750" indent="-285750">
                        <a:buClr>
                          <a:srgbClr val="FFC000"/>
                        </a:buClr>
                        <a:buFont typeface="Wingdings" panose="05000000000000000000" pitchFamily="2" charset="2"/>
                        <a:buChar char="ü"/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0" indent="0" algn="ctr">
                        <a:buClr>
                          <a:srgbClr val="FFC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FF66FF"/>
                          </a:solidFill>
                          <a:latin typeface="Baskerville Old Face" panose="02020602080505020303" pitchFamily="18" charset="0"/>
                        </a:rPr>
                        <a:t>The bill will be raised again in the 2021 Session.</a:t>
                      </a:r>
                      <a:endParaRPr lang="en-US" sz="2000" b="1" dirty="0">
                        <a:solidFill>
                          <a:srgbClr val="FF66FF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 marL="143555" marR="143555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9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AD122D-EFF8-474C-BC68-FC0D2AC0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6213"/>
            <a:ext cx="15621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Footer Placeholder 1">
            <a:extLst>
              <a:ext uri="{FF2B5EF4-FFF2-40B4-BE49-F238E27FC236}">
                <a16:creationId xmlns:a16="http://schemas.microsoft.com/office/drawing/2014/main" id="{4041837E-D873-4654-82B0-646BF6CBC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93800" y="6183313"/>
            <a:ext cx="5167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(c) Michael C. Maibach</a:t>
            </a:r>
          </a:p>
        </p:txBody>
      </p:sp>
      <p:sp>
        <p:nvSpPr>
          <p:cNvPr id="12299" name="Slide Number Placeholder 5">
            <a:extLst>
              <a:ext uri="{FF2B5EF4-FFF2-40B4-BE49-F238E27FC236}">
                <a16:creationId xmlns:a16="http://schemas.microsoft.com/office/drawing/2014/main" id="{0CDBFFBF-5762-4438-88CF-5671FD2C1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B140B2-24C1-48F1-98E6-19EE66C1E1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8878A-4B51-47E5-AAF2-AE82CAB1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9" y="3200400"/>
            <a:ext cx="4104166" cy="325356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FF768-CD2B-42C8-B070-F61DEE7FE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00400"/>
            <a:ext cx="4295552" cy="325356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7279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A5348-EDE7-42BD-81B2-F14B957E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5" y="309371"/>
            <a:ext cx="6553646" cy="1039928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Save Our States</a:t>
            </a:r>
            <a:b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“Defending the Electoral College!</a:t>
            </a:r>
            <a:r>
              <a:rPr lang="en-US" sz="1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4DC0572-9D8D-439D-AE1A-3AB48FEF0D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026" y="1561171"/>
          <a:ext cx="8274203" cy="52120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274203">
                  <a:extLst>
                    <a:ext uri="{9D8B030D-6E8A-4147-A177-3AD203B41FA5}">
                      <a16:colId xmlns:a16="http://schemas.microsoft.com/office/drawing/2014/main" val="3075917701"/>
                    </a:ext>
                  </a:extLst>
                </a:gridCol>
              </a:tblGrid>
              <a:tr h="50849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Virginia Coalition </a:t>
                      </a:r>
                      <a:r>
                        <a:rPr lang="en-US" sz="20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For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the Electoral College</a:t>
                      </a:r>
                    </a:p>
                    <a:p>
                      <a:endParaRPr lang="en-US" sz="1800" b="1" dirty="0">
                        <a:solidFill>
                          <a:srgbClr val="99000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r>
                        <a:rPr lang="en-US" sz="14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Members As of  April 29, 2020:  (6)</a:t>
                      </a:r>
                    </a:p>
                    <a:p>
                      <a:endParaRPr lang="en-US" sz="1800" b="1" dirty="0">
                        <a:solidFill>
                          <a:srgbClr val="99000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Conservative Legislative Information Council of Virginia (CLIC-VA)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(Carol Stopps)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Constitution Party of Virginia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(Paul Provance)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0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Faith &amp; Freedom Coalition of Virginia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(Joshua Mayes)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0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Family Foundation of Virginia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(Steve Rossi)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Save Our States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– Coalition Secretariat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 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(Michael Maibach + Sean Parnell)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Virginia Institute for Public Policy  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(Lynn Taylor)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cs typeface="Calibri" panose="020F0502020204030204" pitchFamily="34" charset="0"/>
                        </a:rPr>
                        <a:t>Coalition Secretary: Michael Maibach, Save Our States 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mcm@Maibach.us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  <a:cs typeface="Calibri" panose="020F0502020204030204" pitchFamily="34" charset="0"/>
                        </a:rPr>
                        <a:t> - 703-851-6811 </a:t>
                      </a:r>
                    </a:p>
                  </a:txBody>
                  <a:tcPr marL="143530" marR="143530"/>
                </a:tc>
                <a:extLst>
                  <a:ext uri="{0D108BD9-81ED-4DB2-BD59-A6C34878D82A}">
                    <a16:rowId xmlns:a16="http://schemas.microsoft.com/office/drawing/2014/main" val="3547556836"/>
                  </a:ext>
                </a:extLst>
              </a:tr>
            </a:tbl>
          </a:graphicData>
        </a:graphic>
      </p:graphicFrame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B7662D3-2AD3-4EFB-9E5B-C629DE3DE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309371"/>
            <a:ext cx="1561170" cy="10399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F653-9D17-4343-ACF2-E605ED2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F32A-32C8-45E5-BC22-1780CEFB4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1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A5348-EDE7-42BD-81B2-F14B957E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5" y="309371"/>
            <a:ext cx="6553646" cy="1039928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Save Our States</a:t>
            </a:r>
            <a:b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“Defending the Electoral College!</a:t>
            </a:r>
            <a:r>
              <a:rPr lang="en-US" sz="1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B7662D3-2AD3-4EFB-9E5B-C629DE3D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309371"/>
            <a:ext cx="1561170" cy="10399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F653-9D17-4343-ACF2-E605ED2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F32A-32C8-45E5-BC22-1780CEFB4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1BF503F-E034-44AA-9258-EBC0D57EA5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16927"/>
          <a:ext cx="7886700" cy="51405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97938073"/>
                    </a:ext>
                  </a:extLst>
                </a:gridCol>
                <a:gridCol w="979216">
                  <a:extLst>
                    <a:ext uri="{9D8B030D-6E8A-4147-A177-3AD203B41FA5}">
                      <a16:colId xmlns:a16="http://schemas.microsoft.com/office/drawing/2014/main" val="1103929685"/>
                    </a:ext>
                  </a:extLst>
                </a:gridCol>
                <a:gridCol w="1806498">
                  <a:extLst>
                    <a:ext uri="{9D8B030D-6E8A-4147-A177-3AD203B41FA5}">
                      <a16:colId xmlns:a16="http://schemas.microsoft.com/office/drawing/2014/main" val="2229230482"/>
                    </a:ext>
                  </a:extLst>
                </a:gridCol>
                <a:gridCol w="3129311">
                  <a:extLst>
                    <a:ext uri="{9D8B030D-6E8A-4147-A177-3AD203B41FA5}">
                      <a16:colId xmlns:a16="http://schemas.microsoft.com/office/drawing/2014/main" val="25750948"/>
                    </a:ext>
                  </a:extLst>
                </a:gridCol>
              </a:tblGrid>
              <a:tr h="51266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VA SENATE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P &amp; E Comm.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DEM.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PARTY (9)</a:t>
                      </a:r>
                      <a:endParaRPr lang="en-US" sz="1050" b="1" dirty="0">
                        <a:solidFill>
                          <a:srgbClr val="99000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MAIN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HB-177 – NOTES: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07187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Chair Creigh Deeds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Charlottesville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Skeptical of NPV?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39896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Janet Howell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Reston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18182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Adam Ebbin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Alexandria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47139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Lionell Spruill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Chesapeake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NPV Opponent (Also EC Opponent)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44902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Scott Surovell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Mount Vernon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38393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Monty Mason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Williamsburg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Skeptical of NPV?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10266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Jennifer McClellan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Richmond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568683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Jennifer Boysko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Herndon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06580"/>
                  </a:ext>
                </a:extLst>
              </a:tr>
              <a:tr h="5102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John 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D-13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Broadlands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Likely NPV Supporter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59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76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A5348-EDE7-42BD-81B2-F14B957E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615" y="309371"/>
            <a:ext cx="6553646" cy="1039928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Save Our States</a:t>
            </a:r>
            <a:b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“Defending the Electoral College!</a:t>
            </a:r>
            <a:r>
              <a:rPr lang="en-US" sz="1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B7662D3-2AD3-4EFB-9E5B-C629DE3D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309371"/>
            <a:ext cx="1561170" cy="10399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F653-9D17-4343-ACF2-E605ED2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2F32A-32C8-45E5-BC22-1780CEFB4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1BF503F-E034-44AA-9258-EBC0D57EA5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6"/>
          <a:ext cx="7886700" cy="47230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97938073"/>
                    </a:ext>
                  </a:extLst>
                </a:gridCol>
                <a:gridCol w="979216">
                  <a:extLst>
                    <a:ext uri="{9D8B030D-6E8A-4147-A177-3AD203B41FA5}">
                      <a16:colId xmlns:a16="http://schemas.microsoft.com/office/drawing/2014/main" val="1103929685"/>
                    </a:ext>
                  </a:extLst>
                </a:gridCol>
                <a:gridCol w="1806498">
                  <a:extLst>
                    <a:ext uri="{9D8B030D-6E8A-4147-A177-3AD203B41FA5}">
                      <a16:colId xmlns:a16="http://schemas.microsoft.com/office/drawing/2014/main" val="2229230482"/>
                    </a:ext>
                  </a:extLst>
                </a:gridCol>
                <a:gridCol w="3129311">
                  <a:extLst>
                    <a:ext uri="{9D8B030D-6E8A-4147-A177-3AD203B41FA5}">
                      <a16:colId xmlns:a16="http://schemas.microsoft.com/office/drawing/2014/main" val="25750948"/>
                    </a:ext>
                  </a:extLst>
                </a:gridCol>
              </a:tblGrid>
              <a:tr h="7611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VA SENATE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P &amp; E Comm.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990000"/>
                          </a:solidFill>
                          <a:latin typeface="Baskerville Old Face" panose="02020602080505020303" pitchFamily="18" charset="0"/>
                        </a:rPr>
                        <a:t>REP. PARTY (6)</a:t>
                      </a:r>
                      <a:endParaRPr lang="en-US" sz="1600" b="1" dirty="0">
                        <a:solidFill>
                          <a:srgbClr val="99000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MAIN 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HB-177 – NOTES: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07187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Jill Vogel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Warrenton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39896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Bryce Reeves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Fredericksburg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18182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Ben Chafin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Lebanon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47139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Frank Ruff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Clarksville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44902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Mark Peake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Lynchburg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38393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Sen. Ryan McDougle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Mechanicsville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Baskerville Old Face" panose="02020602080505020303" pitchFamily="18" charset="0"/>
                        </a:rPr>
                        <a:t>Committed NPV Opponent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510266"/>
                  </a:ext>
                </a:extLst>
              </a:tr>
              <a:tr h="56598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56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458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385</Words>
  <Application>Microsoft Office PowerPoint</Application>
  <PresentationFormat>On-screen Show (4:3)</PresentationFormat>
  <Paragraphs>116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Copperplate Gothic Bold</vt:lpstr>
      <vt:lpstr>Perpetua</vt:lpstr>
      <vt:lpstr>Wingdings</vt:lpstr>
      <vt:lpstr>2_Office Theme</vt:lpstr>
      <vt:lpstr>3_Office Theme</vt:lpstr>
      <vt:lpstr>5_Office Theme</vt:lpstr>
      <vt:lpstr>NATIONAL POPULAR VOTE &gt; 15 STATES &amp; DC</vt:lpstr>
      <vt:lpstr>NPVIC TARGETED STATES IN 2020-2021 = 14</vt:lpstr>
      <vt:lpstr>NPV &amp; Virginia State Legislature 2020</vt:lpstr>
      <vt:lpstr>Save Our States “Defending the Electoral College!”</vt:lpstr>
      <vt:lpstr>Save Our States “Defending the Electoral College!”</vt:lpstr>
      <vt:lpstr>Save Our States “Defending the Electoral College!”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POPULAR VOTE &gt; 15 STATES &amp; DC</dc:title>
  <dc:creator>Michael Maibach</dc:creator>
  <cp:lastModifiedBy>Michael Maibach</cp:lastModifiedBy>
  <cp:revision>1</cp:revision>
  <dcterms:created xsi:type="dcterms:W3CDTF">2020-05-12T13:24:30Z</dcterms:created>
  <dcterms:modified xsi:type="dcterms:W3CDTF">2020-05-12T13:25:22Z</dcterms:modified>
</cp:coreProperties>
</file>